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Raleway"/>
      <p:regular r:id="rId16"/>
      <p:bold r:id="rId17"/>
      <p:italic r:id="rId18"/>
      <p:boldItalic r:id="rId19"/>
    </p:embeddedFont>
    <p:embeddedFont>
      <p:font typeface="La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regular.fntdata"/><Relationship Id="rId11" Type="http://schemas.openxmlformats.org/officeDocument/2006/relationships/slide" Target="slides/slide6.xml"/><Relationship Id="rId22" Type="http://schemas.openxmlformats.org/officeDocument/2006/relationships/font" Target="fonts/Lato-italic.fntdata"/><Relationship Id="rId10" Type="http://schemas.openxmlformats.org/officeDocument/2006/relationships/slide" Target="slides/slide5.xml"/><Relationship Id="rId21" Type="http://schemas.openxmlformats.org/officeDocument/2006/relationships/font" Target="fonts/Lato-bold.fntdata"/><Relationship Id="rId13" Type="http://schemas.openxmlformats.org/officeDocument/2006/relationships/slide" Target="slides/slide8.xml"/><Relationship Id="rId12" Type="http://schemas.openxmlformats.org/officeDocument/2006/relationships/slide" Target="slides/slide7.xml"/><Relationship Id="rId23" Type="http://schemas.openxmlformats.org/officeDocument/2006/relationships/font" Target="fonts/La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aleway-bold.fntdata"/><Relationship Id="rId16" Type="http://schemas.openxmlformats.org/officeDocument/2006/relationships/font" Target="fonts/Raleway-regular.fntdata"/><Relationship Id="rId5" Type="http://schemas.openxmlformats.org/officeDocument/2006/relationships/notesMaster" Target="notesMasters/notesMaster1.xml"/><Relationship Id="rId19" Type="http://schemas.openxmlformats.org/officeDocument/2006/relationships/font" Target="fonts/Raleway-boldItalic.fntdata"/><Relationship Id="rId6" Type="http://schemas.openxmlformats.org/officeDocument/2006/relationships/slide" Target="slides/slide1.xml"/><Relationship Id="rId18" Type="http://schemas.openxmlformats.org/officeDocument/2006/relationships/font" Target="fonts/Raleway-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723630543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723630543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e965474a9_3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e965474a9_3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651e5369f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651e5369f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1333319b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1333319b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723630543_1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723630543_1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wiss-2">
    <p:bg>
      <p:bgPr>
        <a:solidFill>
          <a:srgbClr val="353535"/>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4.jp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6.jpg"/><Relationship Id="rId4" Type="http://schemas.openxmlformats.org/officeDocument/2006/relationships/image" Target="../media/image9.jpg"/><Relationship Id="rId5" Type="http://schemas.openxmlformats.org/officeDocument/2006/relationships/image" Target="../media/image11.jpg"/><Relationship Id="rId6" Type="http://schemas.openxmlformats.org/officeDocument/2006/relationships/image" Target="../media/image2.jpg"/><Relationship Id="rId7"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0.jpg"/><Relationship Id="rId5" Type="http://schemas.openxmlformats.org/officeDocument/2006/relationships/image" Target="../media/image7.jpg"/><Relationship Id="rId6"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jpg"/><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hyperlink" Target="https://www.youtube.com/watch?time_continue=18&amp;v=WfGGcwG9NNQ&amp;feature=emb_logo" TargetMode="External"/><Relationship Id="rId4" Type="http://schemas.openxmlformats.org/officeDocument/2006/relationships/hyperlink" Target="http://www.youtube.com/watch?v=WfGGcwG9NNQ" TargetMode="External"/><Relationship Id="rId5"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 name="Shape 71"/>
        <p:cNvGrpSpPr/>
        <p:nvPr/>
      </p:nvGrpSpPr>
      <p:grpSpPr>
        <a:xfrm>
          <a:off x="0" y="0"/>
          <a:ext cx="0" cy="0"/>
          <a:chOff x="0" y="0"/>
          <a:chExt cx="0" cy="0"/>
        </a:xfrm>
      </p:grpSpPr>
      <p:sp>
        <p:nvSpPr>
          <p:cNvPr id="72" name="Google Shape;72;p1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Time code and the Alexa Mini</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A guide by Bryan Cahill</a:t>
            </a:r>
            <a:endParaRPr b="1"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4"/>
          <p:cNvSpPr txBox="1"/>
          <p:nvPr>
            <p:ph idx="4294967295" type="title"/>
          </p:nvPr>
        </p:nvSpPr>
        <p:spPr>
          <a:xfrm>
            <a:off x="580175" y="815750"/>
            <a:ext cx="6879900" cy="1182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600">
                <a:solidFill>
                  <a:schemeClr val="dk1"/>
                </a:solidFill>
              </a:rPr>
              <a:t>Having issues getting the Alexa Mini to read time code?</a:t>
            </a:r>
            <a:endParaRPr sz="2400"/>
          </a:p>
        </p:txBody>
      </p:sp>
      <p:sp>
        <p:nvSpPr>
          <p:cNvPr id="79" name="Google Shape;79;p14"/>
          <p:cNvSpPr txBox="1"/>
          <p:nvPr>
            <p:ph idx="4294967295" type="title"/>
          </p:nvPr>
        </p:nvSpPr>
        <p:spPr>
          <a:xfrm>
            <a:off x="535775" y="2753925"/>
            <a:ext cx="5197200" cy="1394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0" lang="en" sz="1800">
                <a:solidFill>
                  <a:schemeClr val="lt1"/>
                </a:solidFill>
                <a:latin typeface="Lato"/>
                <a:ea typeface="Lato"/>
                <a:cs typeface="Lato"/>
                <a:sym typeface="Lato"/>
              </a:rPr>
              <a:t>This simple guide is intended to help alleviate many of the issues I have witnessed regarding the Alexa Mini and time code on student productions.</a:t>
            </a:r>
            <a:endParaRPr sz="1700">
              <a:solidFill>
                <a:schemeClr val="lt1"/>
              </a:solidFill>
              <a:latin typeface="Lato"/>
              <a:ea typeface="Lato"/>
              <a:cs typeface="Lato"/>
              <a:sym typeface="Lato"/>
            </a:endParaRPr>
          </a:p>
        </p:txBody>
      </p:sp>
      <p:pic>
        <p:nvPicPr>
          <p:cNvPr id="80" name="Google Shape;80;p14"/>
          <p:cNvPicPr preferRelativeResize="0"/>
          <p:nvPr/>
        </p:nvPicPr>
        <p:blipFill>
          <a:blip r:embed="rId3">
            <a:alphaModFix/>
          </a:blip>
          <a:stretch>
            <a:fillRect/>
          </a:stretch>
        </p:blipFill>
        <p:spPr>
          <a:xfrm>
            <a:off x="5881500" y="2753925"/>
            <a:ext cx="2857500" cy="1600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5"/>
          <p:cNvSpPr txBox="1"/>
          <p:nvPr/>
        </p:nvSpPr>
        <p:spPr>
          <a:xfrm>
            <a:off x="1431000" y="836050"/>
            <a:ext cx="6282000" cy="10806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chemeClr val="lt2"/>
                </a:solidFill>
                <a:latin typeface="Raleway"/>
                <a:ea typeface="Raleway"/>
                <a:cs typeface="Raleway"/>
                <a:sym typeface="Raleway"/>
              </a:rPr>
              <a:t>Start by setting the time code of your primary clock!</a:t>
            </a:r>
            <a:endParaRPr b="1" sz="3000">
              <a:solidFill>
                <a:schemeClr val="lt2"/>
              </a:solidFill>
              <a:latin typeface="Raleway"/>
              <a:ea typeface="Raleway"/>
              <a:cs typeface="Raleway"/>
              <a:sym typeface="Raleway"/>
            </a:endParaRPr>
          </a:p>
        </p:txBody>
      </p:sp>
      <p:sp>
        <p:nvSpPr>
          <p:cNvPr id="86" name="Google Shape;86;p15"/>
          <p:cNvSpPr txBox="1"/>
          <p:nvPr>
            <p:ph idx="4294967295" type="body"/>
          </p:nvPr>
        </p:nvSpPr>
        <p:spPr>
          <a:xfrm>
            <a:off x="1790975" y="2239175"/>
            <a:ext cx="5506200" cy="1920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00">
                <a:latin typeface="Raleway"/>
                <a:ea typeface="Raleway"/>
                <a:cs typeface="Raleway"/>
                <a:sym typeface="Raleway"/>
              </a:rPr>
              <a:t>Which piece of gear should be the master or primary? </a:t>
            </a:r>
            <a:r>
              <a:rPr lang="en" sz="1200">
                <a:latin typeface="Raleway"/>
                <a:ea typeface="Raleway"/>
                <a:cs typeface="Raleway"/>
                <a:sym typeface="Raleway"/>
              </a:rPr>
              <a:t> You get to choose!  In general, it should be your recorder if it generates time code ie, the SD 633, 688, 664, MixPre3II, MixPre6II, and MixPre10II.  If your recorder doesn’t generate time code, ie the MixPre3, your master will be one of the tentacles or a component of your Ambient TC Kit.  </a:t>
            </a:r>
            <a:endParaRPr sz="1200">
              <a:latin typeface="Raleway"/>
              <a:ea typeface="Raleway"/>
              <a:cs typeface="Raleway"/>
              <a:sym typeface="Raleway"/>
            </a:endParaRPr>
          </a:p>
          <a:p>
            <a:pPr indent="0" lvl="0" marL="0" rtl="0" algn="l">
              <a:lnSpc>
                <a:spcPct val="100000"/>
              </a:lnSpc>
              <a:spcBef>
                <a:spcPts val="1000"/>
              </a:spcBef>
              <a:spcAft>
                <a:spcPts val="0"/>
              </a:spcAft>
              <a:buNone/>
            </a:pPr>
            <a:r>
              <a:rPr lang="en" sz="1200">
                <a:latin typeface="Raleway"/>
                <a:ea typeface="Raleway"/>
                <a:cs typeface="Raleway"/>
                <a:sym typeface="Raleway"/>
              </a:rPr>
              <a:t>Make sure to determine the frame rate with the camera department and set your master time code rate accordingly.  23.976 fps is the most common rate.</a:t>
            </a:r>
            <a:endParaRPr sz="1200">
              <a:latin typeface="Raleway"/>
              <a:ea typeface="Raleway"/>
              <a:cs typeface="Raleway"/>
              <a:sym typeface="Raleway"/>
            </a:endParaRPr>
          </a:p>
          <a:p>
            <a:pPr indent="0" lvl="0" marL="0" rtl="0" algn="l">
              <a:spcBef>
                <a:spcPts val="0"/>
              </a:spcBef>
              <a:spcAft>
                <a:spcPts val="1000"/>
              </a:spcAft>
              <a:buNone/>
            </a:pPr>
            <a:br>
              <a:rPr lang="en" sz="1400">
                <a:latin typeface="Raleway"/>
                <a:ea typeface="Raleway"/>
                <a:cs typeface="Raleway"/>
                <a:sym typeface="Raleway"/>
              </a:rPr>
            </a:br>
            <a:endParaRPr sz="1200">
              <a:solidFill>
                <a:schemeClr val="dk2"/>
              </a:solidFill>
              <a:latin typeface="Raleway"/>
              <a:ea typeface="Raleway"/>
              <a:cs typeface="Raleway"/>
              <a:sym typeface="Raleway"/>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6"/>
          <p:cNvSpPr txBox="1"/>
          <p:nvPr>
            <p:ph type="title"/>
          </p:nvPr>
        </p:nvSpPr>
        <p:spPr>
          <a:xfrm>
            <a:off x="283100" y="712150"/>
            <a:ext cx="8631600" cy="1626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Synch all </a:t>
            </a:r>
            <a:r>
              <a:rPr lang="en">
                <a:solidFill>
                  <a:schemeClr val="accent5"/>
                </a:solidFill>
              </a:rPr>
              <a:t>other time code generators to the primary.</a:t>
            </a:r>
            <a:endParaRPr>
              <a:solidFill>
                <a:schemeClr val="accent5"/>
              </a:solidFill>
            </a:endParaRPr>
          </a:p>
        </p:txBody>
      </p:sp>
      <p:sp>
        <p:nvSpPr>
          <p:cNvPr id="92" name="Google Shape;92;p16"/>
          <p:cNvSpPr txBox="1"/>
          <p:nvPr/>
        </p:nvSpPr>
        <p:spPr>
          <a:xfrm>
            <a:off x="1665275" y="2718525"/>
            <a:ext cx="5913300" cy="99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Whichever piece of gear you have chosen as the primary,  all other sources must be locked or synched to it.  This will include Tiny Lock-its, Nanos, Tentacles, Smart Slate, etc.  Make sure they are all reading the same time code.</a:t>
            </a:r>
            <a:endParaRPr>
              <a:solidFill>
                <a:srgbClr val="FFFFFF"/>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p17"/>
          <p:cNvSpPr txBox="1"/>
          <p:nvPr>
            <p:ph type="title"/>
          </p:nvPr>
        </p:nvSpPr>
        <p:spPr>
          <a:xfrm>
            <a:off x="283100" y="712150"/>
            <a:ext cx="8622300" cy="827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600">
                <a:solidFill>
                  <a:srgbClr val="85200C"/>
                </a:solidFill>
              </a:rPr>
              <a:t>Time to teach that camera who’s boss!</a:t>
            </a:r>
            <a:endParaRPr sz="3600">
              <a:solidFill>
                <a:srgbClr val="85200C"/>
              </a:solidFill>
            </a:endParaRPr>
          </a:p>
          <a:p>
            <a:pPr indent="0" lvl="0" marL="0" rtl="0" algn="l">
              <a:spcBef>
                <a:spcPts val="1000"/>
              </a:spcBef>
              <a:spcAft>
                <a:spcPts val="1000"/>
              </a:spcAft>
              <a:buNone/>
            </a:pPr>
            <a:r>
              <a:t/>
            </a:r>
            <a:endParaRPr b="0" sz="2400"/>
          </a:p>
        </p:txBody>
      </p:sp>
      <p:sp>
        <p:nvSpPr>
          <p:cNvPr id="98" name="Google Shape;98;p17"/>
          <p:cNvSpPr txBox="1"/>
          <p:nvPr/>
        </p:nvSpPr>
        <p:spPr>
          <a:xfrm>
            <a:off x="555050" y="1628150"/>
            <a:ext cx="3086100" cy="298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FFF"/>
                </a:solidFill>
                <a:latin typeface="Lato"/>
                <a:ea typeface="Lato"/>
                <a:cs typeface="Lato"/>
                <a:sym typeface="Lato"/>
              </a:rPr>
              <a:t>There are two folders in the menu of the Alexa Mini where the settings must be correct in order to have the camera successfully read time code.</a:t>
            </a:r>
            <a:endParaRPr>
              <a:solidFill>
                <a:srgbClr val="FFFFFF"/>
              </a:solidFill>
              <a:latin typeface="Lato"/>
              <a:ea typeface="Lato"/>
              <a:cs typeface="Lato"/>
              <a:sym typeface="Lato"/>
            </a:endParaRPr>
          </a:p>
          <a:p>
            <a:pPr indent="-317500" lvl="0" marL="457200" rtl="0" algn="l">
              <a:spcBef>
                <a:spcPts val="0"/>
              </a:spcBef>
              <a:spcAft>
                <a:spcPts val="0"/>
              </a:spcAft>
              <a:buClr>
                <a:srgbClr val="FFFFFF"/>
              </a:buClr>
              <a:buSzPts val="1400"/>
              <a:buFont typeface="Lato"/>
              <a:buAutoNum type="arabicPeriod"/>
            </a:pPr>
            <a:r>
              <a:rPr lang="en">
                <a:solidFill>
                  <a:srgbClr val="FFFFFF"/>
                </a:solidFill>
                <a:latin typeface="Lato"/>
                <a:ea typeface="Lato"/>
                <a:cs typeface="Lato"/>
                <a:sym typeface="Lato"/>
              </a:rPr>
              <a:t>From the Home Screen, press the time code button.</a:t>
            </a:r>
            <a:endParaRPr>
              <a:solidFill>
                <a:srgbClr val="FFFFFF"/>
              </a:solidFill>
              <a:latin typeface="Lato"/>
              <a:ea typeface="Lato"/>
              <a:cs typeface="Lato"/>
              <a:sym typeface="Lato"/>
            </a:endParaRPr>
          </a:p>
          <a:p>
            <a:pPr indent="-317500" lvl="0" marL="457200" rtl="0" algn="l">
              <a:spcBef>
                <a:spcPts val="0"/>
              </a:spcBef>
              <a:spcAft>
                <a:spcPts val="0"/>
              </a:spcAft>
              <a:buClr>
                <a:srgbClr val="FFFFFF"/>
              </a:buClr>
              <a:buSzPts val="1400"/>
              <a:buFont typeface="Lato"/>
              <a:buAutoNum type="arabicPeriod"/>
            </a:pPr>
            <a:r>
              <a:rPr lang="en">
                <a:solidFill>
                  <a:srgbClr val="FFFFFF"/>
                </a:solidFill>
                <a:latin typeface="Lato"/>
                <a:ea typeface="Lato"/>
                <a:cs typeface="Lato"/>
                <a:sym typeface="Lato"/>
              </a:rPr>
              <a:t>If the project rate is incorrect, press the project rate button and find the correct frame rate. </a:t>
            </a:r>
            <a:r>
              <a:rPr i="1" lang="en">
                <a:solidFill>
                  <a:srgbClr val="FFFFFF"/>
                </a:solidFill>
                <a:latin typeface="Lato"/>
                <a:ea typeface="Lato"/>
                <a:cs typeface="Lato"/>
                <a:sym typeface="Lato"/>
              </a:rPr>
              <a:t>(23.976 and 23.98 are used interchangeably  in discussion but, both are actually referring to 23.976)</a:t>
            </a:r>
            <a:endParaRPr i="1">
              <a:solidFill>
                <a:srgbClr val="FFFFFF"/>
              </a:solidFill>
              <a:latin typeface="Lato"/>
              <a:ea typeface="Lato"/>
              <a:cs typeface="Lato"/>
              <a:sym typeface="Lato"/>
            </a:endParaRPr>
          </a:p>
        </p:txBody>
      </p:sp>
      <p:pic>
        <p:nvPicPr>
          <p:cNvPr id="99" name="Google Shape;99;p17"/>
          <p:cNvPicPr preferRelativeResize="0"/>
          <p:nvPr/>
        </p:nvPicPr>
        <p:blipFill>
          <a:blip r:embed="rId3">
            <a:alphaModFix/>
          </a:blip>
          <a:stretch>
            <a:fillRect/>
          </a:stretch>
        </p:blipFill>
        <p:spPr>
          <a:xfrm>
            <a:off x="4356939" y="1704500"/>
            <a:ext cx="3936337" cy="2437924"/>
          </a:xfrm>
          <a:prstGeom prst="rect">
            <a:avLst/>
          </a:prstGeom>
          <a:noFill/>
          <a:ln cap="flat" cmpd="sng" w="28575">
            <a:solidFill>
              <a:srgbClr val="85200C"/>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 name="Shape 103"/>
        <p:cNvGrpSpPr/>
        <p:nvPr/>
      </p:nvGrpSpPr>
      <p:grpSpPr>
        <a:xfrm>
          <a:off x="0" y="0"/>
          <a:ext cx="0" cy="0"/>
          <a:chOff x="0" y="0"/>
          <a:chExt cx="0" cy="0"/>
        </a:xfrm>
      </p:grpSpPr>
      <p:sp>
        <p:nvSpPr>
          <p:cNvPr id="104" name="Google Shape;104;p18"/>
          <p:cNvSpPr txBox="1"/>
          <p:nvPr>
            <p:ph type="title"/>
          </p:nvPr>
        </p:nvSpPr>
        <p:spPr>
          <a:xfrm>
            <a:off x="265500" y="939900"/>
            <a:ext cx="4045200" cy="155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000000"/>
                </a:solidFill>
                <a:latin typeface="Lato"/>
                <a:ea typeface="Lato"/>
                <a:cs typeface="Lato"/>
                <a:sym typeface="Lato"/>
              </a:rPr>
              <a:t>Now, go back to the time code screen and select “options”.</a:t>
            </a:r>
            <a:endParaRPr sz="1800">
              <a:solidFill>
                <a:srgbClr val="000000"/>
              </a:solidFill>
              <a:latin typeface="Lato"/>
              <a:ea typeface="Lato"/>
              <a:cs typeface="Lato"/>
              <a:sym typeface="Lato"/>
            </a:endParaRPr>
          </a:p>
          <a:p>
            <a:pPr indent="-317500" lvl="0" marL="457200" rtl="0" algn="l">
              <a:spcBef>
                <a:spcPts val="0"/>
              </a:spcBef>
              <a:spcAft>
                <a:spcPts val="0"/>
              </a:spcAft>
              <a:buClr>
                <a:srgbClr val="000000"/>
              </a:buClr>
              <a:buSzPts val="1400"/>
              <a:buFont typeface="Lato"/>
              <a:buAutoNum type="arabicPeriod"/>
            </a:pPr>
            <a:r>
              <a:rPr b="0" lang="en" sz="1400">
                <a:solidFill>
                  <a:srgbClr val="000000"/>
                </a:solidFill>
                <a:latin typeface="Lato"/>
                <a:ea typeface="Lato"/>
                <a:cs typeface="Lato"/>
                <a:sym typeface="Lato"/>
              </a:rPr>
              <a:t>Make sure the “Run Mode” is in “Free Run.”</a:t>
            </a:r>
            <a:endParaRPr b="0" sz="1400">
              <a:solidFill>
                <a:srgbClr val="000000"/>
              </a:solidFill>
              <a:latin typeface="Lato"/>
              <a:ea typeface="Lato"/>
              <a:cs typeface="Lato"/>
              <a:sym typeface="Lato"/>
            </a:endParaRPr>
          </a:p>
          <a:p>
            <a:pPr indent="-317500" lvl="0" marL="457200" rtl="0" algn="l">
              <a:spcBef>
                <a:spcPts val="0"/>
              </a:spcBef>
              <a:spcAft>
                <a:spcPts val="0"/>
              </a:spcAft>
              <a:buClr>
                <a:srgbClr val="000000"/>
              </a:buClr>
              <a:buSzPts val="1400"/>
              <a:buFont typeface="Lato"/>
              <a:buAutoNum type="arabicPeriod"/>
            </a:pPr>
            <a:r>
              <a:rPr b="0" lang="en" sz="1400">
                <a:solidFill>
                  <a:srgbClr val="000000"/>
                </a:solidFill>
                <a:latin typeface="Lato"/>
                <a:ea typeface="Lato"/>
                <a:cs typeface="Lato"/>
                <a:sym typeface="Lato"/>
              </a:rPr>
              <a:t>Then, in “Mode”, make sure the camera is in “Regen.”</a:t>
            </a:r>
            <a:endParaRPr b="0" sz="1400">
              <a:solidFill>
                <a:srgbClr val="000000"/>
              </a:solidFill>
              <a:latin typeface="Lato"/>
              <a:ea typeface="Lato"/>
              <a:cs typeface="Lato"/>
              <a:sym typeface="Lato"/>
            </a:endParaRPr>
          </a:p>
        </p:txBody>
      </p:sp>
      <p:pic>
        <p:nvPicPr>
          <p:cNvPr id="105" name="Google Shape;105;p18"/>
          <p:cNvPicPr preferRelativeResize="0"/>
          <p:nvPr/>
        </p:nvPicPr>
        <p:blipFill>
          <a:blip r:embed="rId3">
            <a:alphaModFix/>
          </a:blip>
          <a:stretch>
            <a:fillRect/>
          </a:stretch>
        </p:blipFill>
        <p:spPr>
          <a:xfrm>
            <a:off x="5076375" y="279275"/>
            <a:ext cx="3672851" cy="2260224"/>
          </a:xfrm>
          <a:prstGeom prst="rect">
            <a:avLst/>
          </a:prstGeom>
          <a:noFill/>
          <a:ln cap="flat" cmpd="sng" w="28575">
            <a:solidFill>
              <a:schemeClr val="dk2"/>
            </a:solidFill>
            <a:prstDash val="solid"/>
            <a:round/>
            <a:headEnd len="sm" w="sm" type="none"/>
            <a:tailEnd len="sm" w="sm" type="none"/>
          </a:ln>
        </p:spPr>
      </p:pic>
      <p:pic>
        <p:nvPicPr>
          <p:cNvPr id="106" name="Google Shape;106;p18"/>
          <p:cNvPicPr preferRelativeResize="0"/>
          <p:nvPr/>
        </p:nvPicPr>
        <p:blipFill>
          <a:blip r:embed="rId4">
            <a:alphaModFix/>
          </a:blip>
          <a:stretch>
            <a:fillRect/>
          </a:stretch>
        </p:blipFill>
        <p:spPr>
          <a:xfrm>
            <a:off x="2851750" y="2832654"/>
            <a:ext cx="3440500" cy="2141797"/>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9"/>
          <p:cNvSpPr txBox="1"/>
          <p:nvPr>
            <p:ph idx="4294967295" type="body"/>
          </p:nvPr>
        </p:nvSpPr>
        <p:spPr>
          <a:xfrm>
            <a:off x="247350" y="326550"/>
            <a:ext cx="8649300" cy="679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 sz="2400">
                <a:solidFill>
                  <a:srgbClr val="FFFFFF"/>
                </a:solidFill>
                <a:latin typeface="Raleway"/>
                <a:ea typeface="Raleway"/>
                <a:cs typeface="Raleway"/>
                <a:sym typeface="Raleway"/>
              </a:rPr>
              <a:t>Good so far?  That’s nice ‘cause here’s where it gets weird.</a:t>
            </a:r>
            <a:endParaRPr b="1" sz="2400">
              <a:solidFill>
                <a:srgbClr val="FFFFFF"/>
              </a:solidFill>
              <a:latin typeface="Raleway"/>
              <a:ea typeface="Raleway"/>
              <a:cs typeface="Raleway"/>
              <a:sym typeface="Raleway"/>
            </a:endParaRPr>
          </a:p>
          <a:p>
            <a:pPr indent="-381000" lvl="0" marL="457200" rtl="0" algn="l">
              <a:spcBef>
                <a:spcPts val="1600"/>
              </a:spcBef>
              <a:spcAft>
                <a:spcPts val="1000"/>
              </a:spcAft>
              <a:buClr>
                <a:schemeClr val="dk1"/>
              </a:buClr>
              <a:buSzPts val="2400"/>
              <a:buFont typeface="Raleway"/>
              <a:buChar char="➔"/>
            </a:pPr>
            <a:r>
              <a:rPr b="1" lang="en" sz="2400">
                <a:solidFill>
                  <a:schemeClr val="dk1"/>
                </a:solidFill>
                <a:latin typeface="Raleway"/>
                <a:ea typeface="Raleway"/>
                <a:cs typeface="Raleway"/>
                <a:sym typeface="Raleway"/>
              </a:rPr>
              <a:t>What</a:t>
            </a:r>
            <a:br>
              <a:rPr lang="en" sz="2400">
                <a:latin typeface="Raleway"/>
                <a:ea typeface="Raleway"/>
                <a:cs typeface="Raleway"/>
                <a:sym typeface="Raleway"/>
              </a:rPr>
            </a:br>
            <a:endParaRPr sz="2400">
              <a:latin typeface="Raleway"/>
              <a:ea typeface="Raleway"/>
              <a:cs typeface="Raleway"/>
              <a:sym typeface="Raleway"/>
            </a:endParaRPr>
          </a:p>
        </p:txBody>
      </p:sp>
      <p:sp>
        <p:nvSpPr>
          <p:cNvPr id="112" name="Google Shape;112;p19"/>
          <p:cNvSpPr txBox="1"/>
          <p:nvPr/>
        </p:nvSpPr>
        <p:spPr>
          <a:xfrm>
            <a:off x="173350" y="2719525"/>
            <a:ext cx="31266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Lato"/>
                <a:ea typeface="Lato"/>
                <a:cs typeface="Lato"/>
                <a:sym typeface="Lato"/>
              </a:rPr>
              <a:t>1. From </a:t>
            </a:r>
            <a:r>
              <a:rPr lang="en">
                <a:solidFill>
                  <a:schemeClr val="lt1"/>
                </a:solidFill>
                <a:latin typeface="Lato"/>
                <a:ea typeface="Lato"/>
                <a:cs typeface="Lato"/>
                <a:sym typeface="Lato"/>
              </a:rPr>
              <a:t>the home screen, select menu.</a:t>
            </a:r>
            <a:endParaRPr>
              <a:solidFill>
                <a:schemeClr val="lt1"/>
              </a:solidFill>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pic>
        <p:nvPicPr>
          <p:cNvPr id="113" name="Google Shape;113;p19"/>
          <p:cNvPicPr preferRelativeResize="0"/>
          <p:nvPr/>
        </p:nvPicPr>
        <p:blipFill>
          <a:blip r:embed="rId3">
            <a:alphaModFix/>
          </a:blip>
          <a:stretch>
            <a:fillRect/>
          </a:stretch>
        </p:blipFill>
        <p:spPr>
          <a:xfrm>
            <a:off x="1867600" y="3128663"/>
            <a:ext cx="2315363" cy="1399112"/>
          </a:xfrm>
          <a:prstGeom prst="rect">
            <a:avLst/>
          </a:prstGeom>
          <a:noFill/>
          <a:ln cap="flat" cmpd="sng" w="28575">
            <a:solidFill>
              <a:schemeClr val="dk1"/>
            </a:solidFill>
            <a:prstDash val="solid"/>
            <a:round/>
            <a:headEnd len="sm" w="sm" type="none"/>
            <a:tailEnd len="sm" w="sm" type="none"/>
          </a:ln>
        </p:spPr>
      </p:pic>
      <p:pic>
        <p:nvPicPr>
          <p:cNvPr id="114" name="Google Shape;114;p19"/>
          <p:cNvPicPr preferRelativeResize="0"/>
          <p:nvPr/>
        </p:nvPicPr>
        <p:blipFill>
          <a:blip r:embed="rId4">
            <a:alphaModFix/>
          </a:blip>
          <a:stretch>
            <a:fillRect/>
          </a:stretch>
        </p:blipFill>
        <p:spPr>
          <a:xfrm>
            <a:off x="3299875" y="1099538"/>
            <a:ext cx="2544250" cy="1496400"/>
          </a:xfrm>
          <a:prstGeom prst="rect">
            <a:avLst/>
          </a:prstGeom>
          <a:noFill/>
          <a:ln cap="flat" cmpd="sng" w="28575">
            <a:solidFill>
              <a:schemeClr val="dk1"/>
            </a:solidFill>
            <a:prstDash val="solid"/>
            <a:round/>
            <a:headEnd len="sm" w="sm" type="none"/>
            <a:tailEnd len="sm" w="sm" type="none"/>
          </a:ln>
        </p:spPr>
      </p:pic>
      <p:sp>
        <p:nvSpPr>
          <p:cNvPr id="115" name="Google Shape;115;p19"/>
          <p:cNvSpPr txBox="1"/>
          <p:nvPr/>
        </p:nvSpPr>
        <p:spPr>
          <a:xfrm>
            <a:off x="3759550" y="2689125"/>
            <a:ext cx="1776300" cy="4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Lato"/>
                <a:ea typeface="Lato"/>
                <a:cs typeface="Lato"/>
                <a:sym typeface="Lato"/>
              </a:rPr>
              <a:t>2. </a:t>
            </a:r>
            <a:r>
              <a:rPr lang="en">
                <a:solidFill>
                  <a:schemeClr val="lt1"/>
                </a:solidFill>
                <a:latin typeface="Lato"/>
                <a:ea typeface="Lato"/>
                <a:cs typeface="Lato"/>
                <a:sym typeface="Lato"/>
              </a:rPr>
              <a:t>Select “System”.</a:t>
            </a:r>
            <a:endParaRPr>
              <a:solidFill>
                <a:schemeClr val="lt1"/>
              </a:solidFill>
              <a:latin typeface="Lato"/>
              <a:ea typeface="Lato"/>
              <a:cs typeface="Lato"/>
              <a:sym typeface="Lato"/>
            </a:endParaRPr>
          </a:p>
        </p:txBody>
      </p:sp>
      <p:sp>
        <p:nvSpPr>
          <p:cNvPr id="116" name="Google Shape;116;p19"/>
          <p:cNvSpPr txBox="1"/>
          <p:nvPr/>
        </p:nvSpPr>
        <p:spPr>
          <a:xfrm>
            <a:off x="6431225" y="2714625"/>
            <a:ext cx="17319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Lato"/>
                <a:ea typeface="Lato"/>
                <a:cs typeface="Lato"/>
                <a:sym typeface="Lato"/>
              </a:rPr>
              <a:t>3. </a:t>
            </a:r>
            <a:r>
              <a:rPr lang="en">
                <a:solidFill>
                  <a:schemeClr val="lt1"/>
                </a:solidFill>
                <a:latin typeface="Lato"/>
                <a:ea typeface="Lato"/>
                <a:cs typeface="Lato"/>
                <a:sym typeface="Lato"/>
              </a:rPr>
              <a:t>Select “Sensor”. </a:t>
            </a:r>
            <a:r>
              <a:rPr lang="en">
                <a:solidFill>
                  <a:schemeClr val="dk2"/>
                </a:solidFill>
                <a:latin typeface="Lato"/>
                <a:ea typeface="Lato"/>
                <a:cs typeface="Lato"/>
                <a:sym typeface="Lato"/>
              </a:rPr>
              <a:t> </a:t>
            </a:r>
            <a:endParaRPr>
              <a:latin typeface="Lato"/>
              <a:ea typeface="Lato"/>
              <a:cs typeface="Lato"/>
              <a:sym typeface="Lato"/>
            </a:endParaRPr>
          </a:p>
        </p:txBody>
      </p:sp>
      <p:sp>
        <p:nvSpPr>
          <p:cNvPr id="117" name="Google Shape;117;p19"/>
          <p:cNvSpPr txBox="1"/>
          <p:nvPr/>
        </p:nvSpPr>
        <p:spPr>
          <a:xfrm>
            <a:off x="1970700" y="4557225"/>
            <a:ext cx="19167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lt1"/>
                </a:solidFill>
                <a:latin typeface="Lato"/>
                <a:ea typeface="Lato"/>
                <a:cs typeface="Lato"/>
                <a:sym typeface="Lato"/>
              </a:rPr>
              <a:t>Select “Genlock sync.”</a:t>
            </a:r>
            <a:endParaRPr>
              <a:solidFill>
                <a:schemeClr val="lt1"/>
              </a:solidFill>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sp>
        <p:nvSpPr>
          <p:cNvPr id="118" name="Google Shape;118;p19"/>
          <p:cNvSpPr txBox="1"/>
          <p:nvPr/>
        </p:nvSpPr>
        <p:spPr>
          <a:xfrm>
            <a:off x="5083838" y="4531725"/>
            <a:ext cx="1916700" cy="35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lt1"/>
                </a:solidFill>
                <a:latin typeface="Lato"/>
                <a:ea typeface="Lato"/>
                <a:cs typeface="Lato"/>
                <a:sym typeface="Lato"/>
              </a:rPr>
              <a:t>Finally, select “TC IN.”</a:t>
            </a:r>
            <a:endParaRPr>
              <a:solidFill>
                <a:schemeClr val="lt1"/>
              </a:solidFill>
              <a:latin typeface="Lato"/>
              <a:ea typeface="Lato"/>
              <a:cs typeface="Lato"/>
              <a:sym typeface="Lato"/>
            </a:endParaRPr>
          </a:p>
          <a:p>
            <a:pPr indent="0" lvl="0" marL="0" rtl="0" algn="l">
              <a:spcBef>
                <a:spcPts val="0"/>
              </a:spcBef>
              <a:spcAft>
                <a:spcPts val="0"/>
              </a:spcAft>
              <a:buNone/>
            </a:pPr>
            <a:r>
              <a:t/>
            </a:r>
            <a:endParaRPr>
              <a:latin typeface="Lato"/>
              <a:ea typeface="Lato"/>
              <a:cs typeface="Lato"/>
              <a:sym typeface="Lato"/>
            </a:endParaRPr>
          </a:p>
        </p:txBody>
      </p:sp>
      <p:pic>
        <p:nvPicPr>
          <p:cNvPr id="119" name="Google Shape;119;p19"/>
          <p:cNvPicPr preferRelativeResize="0"/>
          <p:nvPr/>
        </p:nvPicPr>
        <p:blipFill>
          <a:blip r:embed="rId5">
            <a:alphaModFix/>
          </a:blip>
          <a:stretch>
            <a:fillRect/>
          </a:stretch>
        </p:blipFill>
        <p:spPr>
          <a:xfrm>
            <a:off x="414175" y="1099550"/>
            <a:ext cx="2454329" cy="1526775"/>
          </a:xfrm>
          <a:prstGeom prst="rect">
            <a:avLst/>
          </a:prstGeom>
          <a:noFill/>
          <a:ln cap="flat" cmpd="sng" w="28575">
            <a:solidFill>
              <a:schemeClr val="dk1"/>
            </a:solidFill>
            <a:prstDash val="solid"/>
            <a:round/>
            <a:headEnd len="sm" w="sm" type="none"/>
            <a:tailEnd len="sm" w="sm" type="none"/>
          </a:ln>
        </p:spPr>
      </p:pic>
      <p:pic>
        <p:nvPicPr>
          <p:cNvPr id="120" name="Google Shape;120;p19"/>
          <p:cNvPicPr preferRelativeResize="0"/>
          <p:nvPr/>
        </p:nvPicPr>
        <p:blipFill>
          <a:blip r:embed="rId6">
            <a:alphaModFix/>
          </a:blip>
          <a:stretch>
            <a:fillRect/>
          </a:stretch>
        </p:blipFill>
        <p:spPr>
          <a:xfrm>
            <a:off x="6159350" y="1083625"/>
            <a:ext cx="2507701" cy="1496375"/>
          </a:xfrm>
          <a:prstGeom prst="rect">
            <a:avLst/>
          </a:prstGeom>
          <a:noFill/>
          <a:ln cap="flat" cmpd="sng" w="28575">
            <a:solidFill>
              <a:schemeClr val="dk1"/>
            </a:solidFill>
            <a:prstDash val="solid"/>
            <a:round/>
            <a:headEnd len="sm" w="sm" type="none"/>
            <a:tailEnd len="sm" w="sm" type="none"/>
          </a:ln>
        </p:spPr>
      </p:pic>
      <p:pic>
        <p:nvPicPr>
          <p:cNvPr id="121" name="Google Shape;121;p19"/>
          <p:cNvPicPr preferRelativeResize="0"/>
          <p:nvPr/>
        </p:nvPicPr>
        <p:blipFill>
          <a:blip r:embed="rId7">
            <a:alphaModFix/>
          </a:blip>
          <a:stretch>
            <a:fillRect/>
          </a:stretch>
        </p:blipFill>
        <p:spPr>
          <a:xfrm>
            <a:off x="4920600" y="3128675"/>
            <a:ext cx="2222734" cy="1386350"/>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 name="Shape 125"/>
        <p:cNvGrpSpPr/>
        <p:nvPr/>
      </p:nvGrpSpPr>
      <p:grpSpPr>
        <a:xfrm>
          <a:off x="0" y="0"/>
          <a:ext cx="0" cy="0"/>
          <a:chOff x="0" y="0"/>
          <a:chExt cx="0" cy="0"/>
        </a:xfrm>
      </p:grpSpPr>
      <p:sp>
        <p:nvSpPr>
          <p:cNvPr id="126" name="Google Shape;126;p20"/>
          <p:cNvSpPr txBox="1"/>
          <p:nvPr/>
        </p:nvSpPr>
        <p:spPr>
          <a:xfrm>
            <a:off x="756400" y="378700"/>
            <a:ext cx="7739100" cy="15498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b="1" lang="en" sz="3000">
                <a:solidFill>
                  <a:srgbClr val="353535"/>
                </a:solidFill>
                <a:latin typeface="Raleway"/>
                <a:ea typeface="Raleway"/>
                <a:cs typeface="Raleway"/>
                <a:sym typeface="Raleway"/>
              </a:rPr>
              <a:t>Now, plug your time code source into the Lemo connector on the Alexa mini and get ready for the magic!</a:t>
            </a:r>
            <a:endParaRPr b="1" sz="3000">
              <a:solidFill>
                <a:srgbClr val="353535"/>
              </a:solidFill>
              <a:latin typeface="Raleway"/>
              <a:ea typeface="Raleway"/>
              <a:cs typeface="Raleway"/>
              <a:sym typeface="Raleway"/>
            </a:endParaRPr>
          </a:p>
        </p:txBody>
      </p:sp>
      <p:sp>
        <p:nvSpPr>
          <p:cNvPr id="127" name="Google Shape;127;p20"/>
          <p:cNvSpPr txBox="1"/>
          <p:nvPr>
            <p:ph idx="4294967295" type="body"/>
          </p:nvPr>
        </p:nvSpPr>
        <p:spPr>
          <a:xfrm>
            <a:off x="1441450" y="3538700"/>
            <a:ext cx="6369000" cy="95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1400">
                <a:latin typeface="Raleway"/>
                <a:ea typeface="Raleway"/>
                <a:cs typeface="Raleway"/>
                <a:sym typeface="Raleway"/>
              </a:rPr>
              <a:t>At this point, it doesn’t matter whether you are using a Tentacle, a Tiny Lock-it, or a Nano.  Once connected to the camera through the TC port, the Mini should read the correct time code almost instantaneously.</a:t>
            </a:r>
            <a:endParaRPr sz="1400">
              <a:latin typeface="Raleway"/>
              <a:ea typeface="Raleway"/>
              <a:cs typeface="Raleway"/>
              <a:sym typeface="Raleway"/>
            </a:endParaRPr>
          </a:p>
          <a:p>
            <a:pPr indent="0" lvl="0" marL="0" rtl="0" algn="l">
              <a:spcBef>
                <a:spcPts val="1600"/>
              </a:spcBef>
              <a:spcAft>
                <a:spcPts val="1000"/>
              </a:spcAft>
              <a:buNone/>
            </a:pPr>
            <a:br>
              <a:rPr lang="en" sz="1400">
                <a:latin typeface="Raleway"/>
                <a:ea typeface="Raleway"/>
                <a:cs typeface="Raleway"/>
                <a:sym typeface="Raleway"/>
              </a:rPr>
            </a:br>
            <a:endParaRPr sz="1200">
              <a:solidFill>
                <a:schemeClr val="dk2"/>
              </a:solidFill>
              <a:latin typeface="Raleway"/>
              <a:ea typeface="Raleway"/>
              <a:cs typeface="Raleway"/>
              <a:sym typeface="Raleway"/>
            </a:endParaRPr>
          </a:p>
        </p:txBody>
      </p:sp>
      <p:pic>
        <p:nvPicPr>
          <p:cNvPr id="128" name="Google Shape;128;p20"/>
          <p:cNvPicPr preferRelativeResize="0"/>
          <p:nvPr/>
        </p:nvPicPr>
        <p:blipFill>
          <a:blip r:embed="rId3">
            <a:alphaModFix/>
          </a:blip>
          <a:stretch>
            <a:fillRect/>
          </a:stretch>
        </p:blipFill>
        <p:spPr>
          <a:xfrm>
            <a:off x="1430250" y="2096825"/>
            <a:ext cx="1100450" cy="1100450"/>
          </a:xfrm>
          <a:prstGeom prst="rect">
            <a:avLst/>
          </a:prstGeom>
          <a:noFill/>
          <a:ln>
            <a:noFill/>
          </a:ln>
        </p:spPr>
      </p:pic>
      <p:pic>
        <p:nvPicPr>
          <p:cNvPr id="129" name="Google Shape;129;p20"/>
          <p:cNvPicPr preferRelativeResize="0"/>
          <p:nvPr/>
        </p:nvPicPr>
        <p:blipFill>
          <a:blip r:embed="rId4">
            <a:alphaModFix/>
          </a:blip>
          <a:stretch>
            <a:fillRect/>
          </a:stretch>
        </p:blipFill>
        <p:spPr>
          <a:xfrm>
            <a:off x="3002550" y="2096825"/>
            <a:ext cx="1488163" cy="1100450"/>
          </a:xfrm>
          <a:prstGeom prst="rect">
            <a:avLst/>
          </a:prstGeom>
          <a:noFill/>
          <a:ln>
            <a:noFill/>
          </a:ln>
        </p:spPr>
      </p:pic>
      <p:pic>
        <p:nvPicPr>
          <p:cNvPr id="130" name="Google Shape;130;p20"/>
          <p:cNvPicPr preferRelativeResize="0"/>
          <p:nvPr/>
        </p:nvPicPr>
        <p:blipFill>
          <a:blip r:embed="rId5">
            <a:alphaModFix/>
          </a:blip>
          <a:stretch>
            <a:fillRect/>
          </a:stretch>
        </p:blipFill>
        <p:spPr>
          <a:xfrm>
            <a:off x="4986301" y="1983250"/>
            <a:ext cx="993379" cy="1327600"/>
          </a:xfrm>
          <a:prstGeom prst="rect">
            <a:avLst/>
          </a:prstGeom>
          <a:noFill/>
          <a:ln>
            <a:noFill/>
          </a:ln>
        </p:spPr>
      </p:pic>
      <p:pic>
        <p:nvPicPr>
          <p:cNvPr id="131" name="Google Shape;131;p20"/>
          <p:cNvPicPr preferRelativeResize="0"/>
          <p:nvPr/>
        </p:nvPicPr>
        <p:blipFill>
          <a:blip r:embed="rId6">
            <a:alphaModFix/>
          </a:blip>
          <a:stretch>
            <a:fillRect/>
          </a:stretch>
        </p:blipFill>
        <p:spPr>
          <a:xfrm>
            <a:off x="6475275" y="1983250"/>
            <a:ext cx="1785931" cy="1327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nvSpPr>
        <p:spPr>
          <a:xfrm>
            <a:off x="709450" y="636450"/>
            <a:ext cx="7755600" cy="125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dk1"/>
                </a:solidFill>
                <a:latin typeface="Lato"/>
                <a:ea typeface="Lato"/>
                <a:cs typeface="Lato"/>
                <a:sym typeface="Lato"/>
              </a:rPr>
              <a:t>But, what if you can’t get the Alexa Mini to stop feeding time code back to the generator?</a:t>
            </a:r>
            <a:endParaRPr sz="2300">
              <a:solidFill>
                <a:schemeClr val="dk1"/>
              </a:solidFill>
              <a:latin typeface="Lato"/>
              <a:ea typeface="Lato"/>
              <a:cs typeface="Lato"/>
              <a:sym typeface="Lato"/>
            </a:endParaRPr>
          </a:p>
        </p:txBody>
      </p:sp>
      <p:sp>
        <p:nvSpPr>
          <p:cNvPr id="137" name="Google Shape;137;p21"/>
          <p:cNvSpPr txBox="1"/>
          <p:nvPr/>
        </p:nvSpPr>
        <p:spPr>
          <a:xfrm>
            <a:off x="902900" y="4111575"/>
            <a:ext cx="7526400" cy="63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chemeClr val="lt1"/>
                </a:solidFill>
                <a:latin typeface="Lato"/>
                <a:ea typeface="Lato"/>
                <a:cs typeface="Lato"/>
                <a:sym typeface="Lato"/>
              </a:rPr>
              <a:t>Both the Ambient time code kits and the Tentacle Kits have one-way cables to prevent the Alexa from jamming the generator with an incorrect time code signal.</a:t>
            </a:r>
            <a:endParaRPr sz="1600">
              <a:solidFill>
                <a:schemeClr val="lt1"/>
              </a:solidFill>
              <a:latin typeface="Lato"/>
              <a:ea typeface="Lato"/>
              <a:cs typeface="Lato"/>
              <a:sym typeface="Lato"/>
            </a:endParaRPr>
          </a:p>
        </p:txBody>
      </p:sp>
      <p:pic>
        <p:nvPicPr>
          <p:cNvPr id="138" name="Google Shape;138;p21"/>
          <p:cNvPicPr preferRelativeResize="0"/>
          <p:nvPr/>
        </p:nvPicPr>
        <p:blipFill>
          <a:blip r:embed="rId3">
            <a:alphaModFix/>
          </a:blip>
          <a:stretch>
            <a:fillRect/>
          </a:stretch>
        </p:blipFill>
        <p:spPr>
          <a:xfrm rot="1548648">
            <a:off x="586410" y="1854527"/>
            <a:ext cx="3510979" cy="1622597"/>
          </a:xfrm>
          <a:prstGeom prst="rect">
            <a:avLst/>
          </a:prstGeom>
          <a:noFill/>
          <a:ln cap="flat" cmpd="sng" w="28575">
            <a:solidFill>
              <a:schemeClr val="dk1"/>
            </a:solidFill>
            <a:prstDash val="solid"/>
            <a:round/>
            <a:headEnd len="sm" w="sm" type="none"/>
            <a:tailEnd len="sm" w="sm" type="none"/>
          </a:ln>
        </p:spPr>
      </p:pic>
      <p:pic>
        <p:nvPicPr>
          <p:cNvPr id="139" name="Google Shape;139;p21"/>
          <p:cNvPicPr preferRelativeResize="0"/>
          <p:nvPr/>
        </p:nvPicPr>
        <p:blipFill>
          <a:blip r:embed="rId4">
            <a:alphaModFix/>
          </a:blip>
          <a:stretch>
            <a:fillRect/>
          </a:stretch>
        </p:blipFill>
        <p:spPr>
          <a:xfrm rot="-2033185">
            <a:off x="6155403" y="1563134"/>
            <a:ext cx="2345919" cy="2123781"/>
          </a:xfrm>
          <a:prstGeom prst="rect">
            <a:avLst/>
          </a:prstGeom>
          <a:noFill/>
          <a:ln cap="flat" cmpd="sng" w="28575">
            <a:solidFill>
              <a:schemeClr val="dk1"/>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3" name="Shape 143"/>
        <p:cNvGrpSpPr/>
        <p:nvPr/>
      </p:nvGrpSpPr>
      <p:grpSpPr>
        <a:xfrm>
          <a:off x="0" y="0"/>
          <a:ext cx="0" cy="0"/>
          <a:chOff x="0" y="0"/>
          <a:chExt cx="0" cy="0"/>
        </a:xfrm>
      </p:grpSpPr>
      <p:sp>
        <p:nvSpPr>
          <p:cNvPr id="144" name="Google Shape;144;p22"/>
          <p:cNvSpPr txBox="1"/>
          <p:nvPr>
            <p:ph idx="1" type="body"/>
          </p:nvPr>
        </p:nvSpPr>
        <p:spPr>
          <a:xfrm>
            <a:off x="155425" y="980400"/>
            <a:ext cx="3826200" cy="3182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3000">
                <a:solidFill>
                  <a:schemeClr val="dk1"/>
                </a:solidFill>
              </a:rPr>
              <a:t>That’s it!</a:t>
            </a:r>
            <a:r>
              <a:rPr lang="en" sz="3000">
                <a:solidFill>
                  <a:schemeClr val="dk1"/>
                </a:solidFill>
              </a:rPr>
              <a:t> </a:t>
            </a:r>
            <a:endParaRPr sz="3000">
              <a:solidFill>
                <a:schemeClr val="dk1"/>
              </a:solidFill>
            </a:endParaRPr>
          </a:p>
          <a:p>
            <a:pPr indent="0" lvl="0" marL="0" rtl="0" algn="l">
              <a:spcBef>
                <a:spcPts val="1600"/>
              </a:spcBef>
              <a:spcAft>
                <a:spcPts val="0"/>
              </a:spcAft>
              <a:buClr>
                <a:schemeClr val="dk2"/>
              </a:buClr>
              <a:buSzPts val="1100"/>
              <a:buFont typeface="Arial"/>
              <a:buNone/>
            </a:pPr>
            <a:r>
              <a:rPr lang="en" sz="1800">
                <a:solidFill>
                  <a:schemeClr val="lt1"/>
                </a:solidFill>
              </a:rPr>
              <a:t>Still not sure?</a:t>
            </a:r>
            <a:r>
              <a:rPr lang="en" sz="1800">
                <a:solidFill>
                  <a:schemeClr val="lt1"/>
                </a:solidFill>
              </a:rPr>
              <a:t>  Check out this helpful instructional video by our friends at Ambient.</a:t>
            </a:r>
            <a:endParaRPr sz="1800">
              <a:solidFill>
                <a:schemeClr val="lt1"/>
              </a:solidFill>
            </a:endParaRPr>
          </a:p>
          <a:p>
            <a:pPr indent="0" lvl="0" marL="0" rtl="0" algn="l">
              <a:spcBef>
                <a:spcPts val="1600"/>
              </a:spcBef>
              <a:spcAft>
                <a:spcPts val="0"/>
              </a:spcAft>
              <a:buClr>
                <a:schemeClr val="dk2"/>
              </a:buClr>
              <a:buSzPts val="1100"/>
              <a:buFont typeface="Arial"/>
              <a:buNone/>
            </a:pPr>
            <a:r>
              <a:rPr lang="en" sz="1100" u="sng">
                <a:solidFill>
                  <a:schemeClr val="dk1"/>
                </a:solidFill>
                <a:latin typeface="Arial"/>
                <a:ea typeface="Arial"/>
                <a:cs typeface="Arial"/>
                <a:sym typeface="Arial"/>
                <a:hlinkClick r:id="rId3">
                  <a:extLst>
                    <a:ext uri="{A12FA001-AC4F-418D-AE19-62706E023703}">
                      <ahyp:hlinkClr val="tx"/>
                    </a:ext>
                  </a:extLst>
                </a:hlinkClick>
              </a:rPr>
              <a:t>https://www.youtube.com/watch?time_continue=18&amp;v=WfGGcwG9NNQ&amp;feature=emb_logo</a:t>
            </a:r>
            <a:endParaRPr sz="1800">
              <a:solidFill>
                <a:schemeClr val="dk1"/>
              </a:solidFill>
            </a:endParaRPr>
          </a:p>
          <a:p>
            <a:pPr indent="0" lvl="0" marL="0" rtl="0" algn="l">
              <a:spcBef>
                <a:spcPts val="1600"/>
              </a:spcBef>
              <a:spcAft>
                <a:spcPts val="1600"/>
              </a:spcAft>
              <a:buClr>
                <a:schemeClr val="dk2"/>
              </a:buClr>
              <a:buSzPts val="1100"/>
              <a:buFont typeface="Arial"/>
              <a:buNone/>
            </a:pPr>
            <a:r>
              <a:rPr b="1" lang="en" sz="3000">
                <a:solidFill>
                  <a:schemeClr val="dk1"/>
                </a:solidFill>
              </a:rPr>
              <a:t>Good luck</a:t>
            </a:r>
            <a:r>
              <a:rPr b="1" lang="en" sz="3000">
                <a:solidFill>
                  <a:schemeClr val="dk1"/>
                </a:solidFill>
              </a:rPr>
              <a:t>!</a:t>
            </a:r>
            <a:endParaRPr sz="3000">
              <a:solidFill>
                <a:srgbClr val="E69138"/>
              </a:solidFill>
            </a:endParaRPr>
          </a:p>
        </p:txBody>
      </p:sp>
      <p:pic>
        <p:nvPicPr>
          <p:cNvPr descr="This is a detailed tutorial video about how to timecode and Genlock synchronize an ARRI ALEXA Mini camera with an external Lockit generator.&#10;&#10;www.ambient.de/en" id="145" name="Google Shape;145;p22" title="How to Sync ARRI ALEXA Mini cameras - Tutorial">
            <a:hlinkClick r:id="rId4"/>
          </p:cNvPr>
          <p:cNvPicPr preferRelativeResize="0"/>
          <p:nvPr/>
        </p:nvPicPr>
        <p:blipFill>
          <a:blip r:embed="rId5">
            <a:alphaModFix/>
          </a:blip>
          <a:stretch>
            <a:fillRect/>
          </a:stretch>
        </p:blipFill>
        <p:spPr>
          <a:xfrm>
            <a:off x="4084375" y="919125"/>
            <a:ext cx="4774025" cy="35805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